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sldIdLst>
    <p:sldId id="256" r:id="rId4"/>
    <p:sldId id="268" r:id="rId5"/>
    <p:sldId id="272" r:id="rId6"/>
    <p:sldId id="265" r:id="rId7"/>
    <p:sldId id="273" r:id="rId8"/>
    <p:sldId id="274" r:id="rId9"/>
    <p:sldId id="275" r:id="rId10"/>
    <p:sldId id="277" r:id="rId11"/>
    <p:sldId id="276" r:id="rId12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4F2E"/>
    <a:srgbClr val="013A81"/>
    <a:srgbClr val="0E4085"/>
    <a:srgbClr val="A1D4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892" autoAdjust="0"/>
    <p:restoredTop sz="94660"/>
  </p:normalViewPr>
  <p:slideViewPr>
    <p:cSldViewPr snapToGrid="0">
      <p:cViewPr varScale="1">
        <p:scale>
          <a:sx n="53" d="100"/>
          <a:sy n="53" d="100"/>
        </p:scale>
        <p:origin x="114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59CC21-8BAA-4AB9-AAFE-2A330F1F4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8C53A-56D0-448F-AF3B-C0970692781F}" type="datetimeFigureOut">
              <a:rPr lang="en-AU"/>
              <a:pPr>
                <a:defRPr/>
              </a:pPr>
              <a:t>7/12/2022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EF7F6-6B97-4B58-B16F-4B7FB30F4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DA5B06-C16B-4B1E-8412-DFCC91CD6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9E997-2284-4D6F-8AC8-C9E472EB2E04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27914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E1F44-3227-460A-95BA-4581FE7F5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13AA8-922B-4C3F-B1A4-1C68E709B660}" type="datetimeFigureOut">
              <a:rPr lang="en-AU"/>
              <a:pPr>
                <a:defRPr/>
              </a:pPr>
              <a:t>7/12/2022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5F8C22-DB63-4760-B8F7-231FC3CB8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3CD620-D02D-467C-BA33-343A0CECF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4FAFC-DFBC-46F1-B6AC-4CD7CD39E32E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95547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1DEC4A-7122-4AB8-B3EE-6593EE56D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03DE37-8D80-447C-83D7-1044E4057DF3}" type="datetimeFigureOut">
              <a:rPr lang="en-AU"/>
              <a:pPr>
                <a:defRPr/>
              </a:pPr>
              <a:t>7/12/2022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D2B0B3-B487-4E8C-ADC0-D28816308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E30C27-6904-415F-9B05-FF32FD013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F0A8C2-15B0-41F9-87A2-171C2EBEA7BE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4155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C15DC-09B4-472E-A662-2A67FC827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316867-E400-42FF-A318-1DB628B1FDFD}" type="datetimeFigureOut">
              <a:rPr lang="en-AU"/>
              <a:pPr>
                <a:defRPr/>
              </a:pPr>
              <a:t>7/12/2022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B47865-7668-46A1-8200-FE6C3BE43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EC58FC-312B-4F4B-9B65-B8212CB6F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10E35-F23C-4280-BDEC-8399E8ADE066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656376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77AF2-A257-4540-A74D-E21B1A0E0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B9706-998F-443B-A750-8D0C747F4E2D}" type="datetimeFigureOut">
              <a:rPr lang="en-AU"/>
              <a:pPr>
                <a:defRPr/>
              </a:pPr>
              <a:t>7/12/2022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CF49B0-073C-46B1-876C-B88CF4D34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5A2203-A2D7-465E-8F22-62FC4B9E7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E1E79-F735-4ED4-99DC-FDEE70765643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809372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FDCFDE-68F1-4DFC-B92D-2D2853828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25A8E-25ED-4A52-9FA7-BE2A2AFAD052}" type="datetimeFigureOut">
              <a:rPr lang="en-AU"/>
              <a:pPr>
                <a:defRPr/>
              </a:pPr>
              <a:t>7/12/2022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11D97-4ED4-4D4A-BDDB-3B7EAB2D7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5453C9-C979-4DC9-BC12-8C9C05956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4C539-E9F2-4FF7-9015-E21F1380CF2C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881212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477A907-6939-4256-A9A4-7612CCAB8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570AF-F84E-4A36-A5D5-321C0F2364F7}" type="datetimeFigureOut">
              <a:rPr lang="en-AU"/>
              <a:pPr>
                <a:defRPr/>
              </a:pPr>
              <a:t>7/12/2022</a:t>
            </a:fld>
            <a:endParaRPr lang="en-A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3CE3907-A211-4AA1-98C2-650380BD8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717675B-95E8-4827-B4ED-A4B738D13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7E37E-9B6B-455D-975F-D71B85045458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710908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F4658ED-03FD-4038-AF5D-F30C81C15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6D7A9E-292B-42BA-B730-1FCED00C03C9}" type="datetimeFigureOut">
              <a:rPr lang="en-AU"/>
              <a:pPr>
                <a:defRPr/>
              </a:pPr>
              <a:t>7/12/2022</a:t>
            </a:fld>
            <a:endParaRPr lang="en-A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A4A399A-944F-4CD2-A8A4-4F3FB06BF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F95B989-740C-4BD2-9FBC-73BA6E21C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00273-892A-46F9-A0ED-F9AC3B525DD2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075490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3C38036-8578-4F9A-B321-1C2C6F5B0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0D041-66D0-4C24-BF3B-357144206344}" type="datetimeFigureOut">
              <a:rPr lang="en-AU"/>
              <a:pPr>
                <a:defRPr/>
              </a:pPr>
              <a:t>7/12/2022</a:t>
            </a:fld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D625498-558A-41AA-A2ED-6FEE60861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1228D4D-2865-4F1E-AA6A-5DE64B625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7CE2B-24B4-440D-8926-D76C14F78151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226248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C2BB8D8-1173-440A-93BC-A1AAEDB46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9F22D-E0E5-4C7A-BE9B-1ACCAB9168A5}" type="datetimeFigureOut">
              <a:rPr lang="en-AU"/>
              <a:pPr>
                <a:defRPr/>
              </a:pPr>
              <a:t>7/12/2022</a:t>
            </a:fld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CD7A986-7818-4D9B-8872-D73CBDF52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4D1C225-D629-4BA7-83B1-C74757CB3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6230B-FE7E-42AD-86F1-3D19DEB8A42C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968355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CF874D2-93BE-405B-88FD-F002C2E8C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6ACDE-AB2E-4ECB-BBC6-882699493895}" type="datetimeFigureOut">
              <a:rPr lang="en-AU"/>
              <a:pPr>
                <a:defRPr/>
              </a:pPr>
              <a:t>7/12/2022</a:t>
            </a:fld>
            <a:endParaRPr lang="en-A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0452D95-14BE-4843-8AD5-82C37F996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81EB2DA-A2FF-407C-ADF3-445648F92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DEBF1-C677-4683-BB03-B8A6B9E36E8D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31331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EAAF5C-F1A6-423B-8D88-71588A70F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D7981-0819-4E3B-8BE5-59480378BE42}" type="datetimeFigureOut">
              <a:rPr lang="en-AU"/>
              <a:pPr>
                <a:defRPr/>
              </a:pPr>
              <a:t>7/12/2022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0513C7-42DF-405A-858A-4B59FCC3A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DFD6CB-F2E5-4EA6-A16B-31577C57B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4F5A5-E0BC-4722-9814-0D72277A890B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658462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178B2CC-2C15-48F1-9A84-034832022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54497-71AB-49EC-99FB-CA359767C02E}" type="datetimeFigureOut">
              <a:rPr lang="en-AU"/>
              <a:pPr>
                <a:defRPr/>
              </a:pPr>
              <a:t>7/12/2022</a:t>
            </a:fld>
            <a:endParaRPr lang="en-A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A82067C-531B-4758-A998-25D08F908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F65CD26-C6B0-4B5C-99D9-B8F88D77F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C4009-6522-4987-9962-C33BFC02C555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126557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C8B4B4-70D4-46ED-9F09-AF40D8FF3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BB3FE-A987-4D84-912B-2235C594A00E}" type="datetimeFigureOut">
              <a:rPr lang="en-AU"/>
              <a:pPr>
                <a:defRPr/>
              </a:pPr>
              <a:t>7/12/2022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8E62AC-6437-46DF-94B6-94511F26B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D364BA-26C0-4D19-BCF8-C3CC42A93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C231A0-25D6-4CC7-B95E-F869B185B7D2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574280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041360-4A84-4699-8374-265E0618F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F3AE7-C1CE-4463-9A8B-0576F0D727E5}" type="datetimeFigureOut">
              <a:rPr lang="en-AU"/>
              <a:pPr>
                <a:defRPr/>
              </a:pPr>
              <a:t>7/12/2022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C4CAB7-3E2A-4864-8988-26247466C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F9260E-0028-42DB-A29E-71EC9A171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63422C-01F2-4095-9ED7-023ABE2C994A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960043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905C2-975A-4DA6-9F7F-DFD8744A2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84DAE-C600-4473-8489-AAF255BF668B}" type="datetimeFigureOut">
              <a:rPr lang="en-AU"/>
              <a:pPr>
                <a:defRPr/>
              </a:pPr>
              <a:t>7/12/2022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DA372-30B3-468D-8FA9-213C79635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663BB-05FD-45A0-9563-38BFC5933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BF9E1-7F27-4770-9C2A-85DC3569CCB8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890657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0C6A88-9259-4E1C-A440-FF120A70F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A8772-D373-40DC-946F-478A9CDD7AE3}" type="datetimeFigureOut">
              <a:rPr lang="en-AU"/>
              <a:pPr>
                <a:defRPr/>
              </a:pPr>
              <a:t>7/12/2022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0E3F91-D438-4EAC-BCEC-CDFB1D03C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37F56-2E2C-4710-8829-25C03E1DE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EAAB00-0940-43B3-9330-14AD990F1932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659906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B3EC77-DB49-44B5-AA9C-8050FFC0B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941880-FAFC-48B8-9F68-933B86A7D30E}" type="datetimeFigureOut">
              <a:rPr lang="en-AU"/>
              <a:pPr>
                <a:defRPr/>
              </a:pPr>
              <a:t>7/12/2022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D87760-8AC3-46F9-89C4-3B93937F4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1E6F14-0A9F-4CC3-88DB-D4713A90E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D3F88-3DE1-45E0-8BB4-22E6BAE90B41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678064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27585B8-EABE-4696-9DA5-072CD8E0B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75EBB-9DB7-4D71-ADEF-414F5980E7B6}" type="datetimeFigureOut">
              <a:rPr lang="en-AU"/>
              <a:pPr>
                <a:defRPr/>
              </a:pPr>
              <a:t>7/12/2022</a:t>
            </a:fld>
            <a:endParaRPr lang="en-A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468363D-46D5-4AF7-93AA-B22B79DC7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78B66D2-0A33-4D1A-989C-92304E3AD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E5AA63-1FF0-44E8-A65A-497EA2FE2F89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165183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A9A63C3-8004-4997-90CE-E71D91770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6F19C-DAB5-4F6B-A574-44C38FA72394}" type="datetimeFigureOut">
              <a:rPr lang="en-AU"/>
              <a:pPr>
                <a:defRPr/>
              </a:pPr>
              <a:t>7/12/2022</a:t>
            </a:fld>
            <a:endParaRPr lang="en-A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F27C00B-CF3B-40A7-9F3E-5CF8D903C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C2346FB-5FE4-4556-A902-3758BC22F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91BD0-2B47-4E87-8BFD-EF6899275912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183245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038A50A-7F64-49FB-96BC-85B2B430C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B45D4-31C4-4038-ABB3-B78ED1D749F2}" type="datetimeFigureOut">
              <a:rPr lang="en-AU"/>
              <a:pPr>
                <a:defRPr/>
              </a:pPr>
              <a:t>7/12/2022</a:t>
            </a:fld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F67210B-5984-4D93-A74F-1232B3F96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AB5146C-0793-4B28-B37F-357624F9B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EB589-22C2-4342-B9FA-65BD5D1E7CBA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746680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6D36F0D-0147-492C-9AD8-CD825DD3E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8220F-F0ED-4B27-B8CE-5FDE863C03BD}" type="datetimeFigureOut">
              <a:rPr lang="en-AU"/>
              <a:pPr>
                <a:defRPr/>
              </a:pPr>
              <a:t>7/12/2022</a:t>
            </a:fld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A05193D-6ECF-46BF-8DA4-C558F5FFF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08B491F-1997-42B3-A1B3-99885C5D5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FCAA9-721C-4DA6-A04A-D59C9744B63A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23240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26310-1BF7-4319-95A4-D104C2612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1E8A6-3674-485F-992F-5E28B308AB21}" type="datetimeFigureOut">
              <a:rPr lang="en-AU"/>
              <a:pPr>
                <a:defRPr/>
              </a:pPr>
              <a:t>7/12/2022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D20E-E174-4D81-94B1-5C098EB22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308D2D-2E33-490A-952B-D3BC70EE2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6A68B-30EA-485D-B1AE-ABD9A034BEDB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980863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A42B647-CF3E-4E4F-AA72-B4F7937D9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C3282-4F33-415A-A1D8-2DC4C3AB146E}" type="datetimeFigureOut">
              <a:rPr lang="en-AU"/>
              <a:pPr>
                <a:defRPr/>
              </a:pPr>
              <a:t>7/12/2022</a:t>
            </a:fld>
            <a:endParaRPr lang="en-A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937118E-BD09-42A4-9AFC-ABC8BA620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AA5B6E0-4122-4D9B-A5A7-72350E945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149D7-B44E-4C04-92C4-1685D0D355D7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092386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F7DECD5-3F13-444F-B4A2-4351E1B03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ECF0B0-788A-4242-95C9-93994ED34E57}" type="datetimeFigureOut">
              <a:rPr lang="en-AU"/>
              <a:pPr>
                <a:defRPr/>
              </a:pPr>
              <a:t>7/12/2022</a:t>
            </a:fld>
            <a:endParaRPr lang="en-A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830ED79-7992-43F4-8B70-51DC0AEB1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C355F61-95F6-4376-88F8-976E2C69F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B531F-7694-4E58-BFAB-5241BACC54E2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200966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B87B34-3C4E-47B2-AD16-94BD0016B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5D9260-7D67-49E4-A950-DD83095C7819}" type="datetimeFigureOut">
              <a:rPr lang="en-AU"/>
              <a:pPr>
                <a:defRPr/>
              </a:pPr>
              <a:t>7/12/2022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A58EC7-2C7E-4187-8A9A-A9E7A84B2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454CE7-0D06-4C09-B1EF-A7D20A22B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A8620C-B879-4854-B610-32EBC23CE712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332693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44313-F33A-4129-8E32-B622CEA9A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44E66-38BA-4A09-83A1-31AF924ED97A}" type="datetimeFigureOut">
              <a:rPr lang="en-AU"/>
              <a:pPr>
                <a:defRPr/>
              </a:pPr>
              <a:t>7/12/2022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B9287D-8EED-4B09-BA7B-D79A21B3A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86803-58B4-4C53-8776-47324E271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0E3A7-8F1F-498F-AF75-89DBF55D753B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61995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CF2E5AB-086E-40C2-ABA4-837A90545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F923D-25FE-4FD0-80ED-432E229EE97B}" type="datetimeFigureOut">
              <a:rPr lang="en-AU"/>
              <a:pPr>
                <a:defRPr/>
              </a:pPr>
              <a:t>7/12/2022</a:t>
            </a:fld>
            <a:endParaRPr lang="en-A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B897AD2-6E40-4A29-ACD6-70ACF85C1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F74F042-28CA-4221-A8D1-7023C06D5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2CA72-9E81-4A31-8EDD-B5FDC0B36411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66270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0FBA5A0-1F56-4A5F-80A0-82E7F44EC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9F81E-1F6D-492D-8878-5F3B457063FC}" type="datetimeFigureOut">
              <a:rPr lang="en-AU"/>
              <a:pPr>
                <a:defRPr/>
              </a:pPr>
              <a:t>7/12/2022</a:t>
            </a:fld>
            <a:endParaRPr lang="en-A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6C9784F-6222-42FE-B8A2-3B1BDB7CF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9CD81CC-C41D-486B-B4BE-712F93C53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393BA-2E2E-44AE-A5FF-45E1CEB24FC9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50084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3615434-DAEB-4D36-8077-6D9E4404D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17FA02-EB8A-4215-9FB4-0B108E7001F5}" type="datetimeFigureOut">
              <a:rPr lang="en-AU"/>
              <a:pPr>
                <a:defRPr/>
              </a:pPr>
              <a:t>7/12/2022</a:t>
            </a:fld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0ADE950-9DC5-4D70-8AC6-0F25BF7E4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8B5ED0D-FE29-4E6B-8EDC-B4E215C88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DBC92-CC7A-47AE-9F2D-C663AB0473E8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56872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8D61EEF-76AE-4FF4-AC9E-CFBD908AE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F0529C-B633-4EFC-8F51-C273FE11C7E9}" type="datetimeFigureOut">
              <a:rPr lang="en-AU"/>
              <a:pPr>
                <a:defRPr/>
              </a:pPr>
              <a:t>7/12/2022</a:t>
            </a:fld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CFF312B-E167-469B-9E2E-CCA2E66D4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38D870F-B470-4523-83A4-F092C5E24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B5CEF5-38EC-4B5A-9809-677231628CD5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43400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F4325BB-BEB0-4B30-8DEA-5A67C9973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0DB635-EDBE-482F-AADA-3038CFC6C933}" type="datetimeFigureOut">
              <a:rPr lang="en-AU"/>
              <a:pPr>
                <a:defRPr/>
              </a:pPr>
              <a:t>7/12/2022</a:t>
            </a:fld>
            <a:endParaRPr lang="en-A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813B330-0D0A-4A5C-A85E-AF418B9CF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819F41F-E71F-43FF-AEFA-14C8C4880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10F12-C2E4-4847-BA19-8A4045561278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04258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F581360-758B-4184-A28B-C8C63B9DA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C28A2-5B66-4790-AF1F-1FA8C7D0BA5A}" type="datetimeFigureOut">
              <a:rPr lang="en-AU"/>
              <a:pPr>
                <a:defRPr/>
              </a:pPr>
              <a:t>7/12/2022</a:t>
            </a:fld>
            <a:endParaRPr lang="en-A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5EB7E35-0145-4BF6-AE14-33B389CF9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EBD7A99-2BA8-4FF1-A75B-8AD348049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094B37-F73B-4FF1-9788-6109C09B99D5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98084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83AFE7F-DA49-479E-BD20-3056FD8AA7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5CFC78D-654D-4628-A90B-FD9C737B79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841C2F-42A7-4FDF-8324-CA87AB470B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30A5ED4-151C-4C77-B60C-1DD2AFF748AE}" type="datetimeFigureOut">
              <a:rPr lang="en-AU"/>
              <a:pPr>
                <a:defRPr/>
              </a:pPr>
              <a:t>7/12/2022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D9745A-D4F6-4C28-8DE4-C86C709C15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01C412-4BB5-46AC-B0CC-15BC4AA4D2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7F21FD3-F824-4DAA-91F8-5FFD538C5235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EB903596-946C-4867-84D9-6277E5934F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8A8C389F-F055-468C-B782-D46BE6D695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F464B2-674F-4C67-B97F-F91F871E98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9D241AA-D6DF-4417-9C69-CDE6E0E851D8}" type="datetimeFigureOut">
              <a:rPr lang="en-AU"/>
              <a:pPr>
                <a:defRPr/>
              </a:pPr>
              <a:t>7/12/2022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CE93BE-7A32-4D89-925C-15E668DCE6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57CCFE-CC6E-47B4-8611-BF34DB4D3D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48E3534-63E6-4269-9963-391A6F98F112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312EF47-4E9D-4A17-A051-D4AEB03278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9817249-E8E0-411F-9968-480117F3D6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4B6B60-E7D8-4939-BA51-FE6A906EC2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E157B73-62A4-481A-BE80-833A4C51C7CD}" type="datetimeFigureOut">
              <a:rPr lang="en-AU"/>
              <a:pPr>
                <a:defRPr/>
              </a:pPr>
              <a:t>7/12/2022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30730-A156-4C12-93D3-D157F5423D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17EAA-9330-4999-A2D8-8B524FF44C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DC84F04-2AF9-44CB-AD08-C02A5D36FC4C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3290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18" Type="http://schemas.openxmlformats.org/officeDocument/2006/relationships/image" Target="../media/image18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jpeg"/><Relationship Id="rId19" Type="http://schemas.openxmlformats.org/officeDocument/2006/relationships/image" Target="../media/image19.png"/><Relationship Id="rId4" Type="http://schemas.openxmlformats.org/officeDocument/2006/relationships/image" Target="../media/image4.jpe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alendar&#10;&#10;Description automatically generated">
            <a:extLst>
              <a:ext uri="{FF2B5EF4-FFF2-40B4-BE49-F238E27FC236}">
                <a16:creationId xmlns:a16="http://schemas.microsoft.com/office/drawing/2014/main" id="{FEABB78B-41C4-44C3-850B-08A10D51D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9">
            <a:extLst>
              <a:ext uri="{FF2B5EF4-FFF2-40B4-BE49-F238E27FC236}">
                <a16:creationId xmlns:a16="http://schemas.microsoft.com/office/drawing/2014/main" id="{AB0104B7-62BE-40F1-8402-9E4917A15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538" y="1209675"/>
            <a:ext cx="3011487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21">
            <a:extLst>
              <a:ext uri="{FF2B5EF4-FFF2-40B4-BE49-F238E27FC236}">
                <a16:creationId xmlns:a16="http://schemas.microsoft.com/office/drawing/2014/main" id="{01E2F08C-68A1-4B01-80A6-D195299E6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463" y="1106488"/>
            <a:ext cx="2252662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23">
            <a:extLst>
              <a:ext uri="{FF2B5EF4-FFF2-40B4-BE49-F238E27FC236}">
                <a16:creationId xmlns:a16="http://schemas.microsoft.com/office/drawing/2014/main" id="{E094B3D9-6BDE-485C-9556-FF92B0A17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25" y="2687638"/>
            <a:ext cx="2413000" cy="161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24">
            <a:extLst>
              <a:ext uri="{FF2B5EF4-FFF2-40B4-BE49-F238E27FC236}">
                <a16:creationId xmlns:a16="http://schemas.microsoft.com/office/drawing/2014/main" id="{F3555FD2-4668-4396-B26F-C77CAD8A6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413" y="2546350"/>
            <a:ext cx="145573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25">
            <a:extLst>
              <a:ext uri="{FF2B5EF4-FFF2-40B4-BE49-F238E27FC236}">
                <a16:creationId xmlns:a16="http://schemas.microsoft.com/office/drawing/2014/main" id="{3C5CF3D5-5F43-42C0-857E-F959AFD2A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2686050"/>
            <a:ext cx="2900363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26">
            <a:extLst>
              <a:ext uri="{FF2B5EF4-FFF2-40B4-BE49-F238E27FC236}">
                <a16:creationId xmlns:a16="http://schemas.microsoft.com/office/drawing/2014/main" id="{993A0DF3-F21A-4E22-A043-F0B6C2BE2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613" y="3074988"/>
            <a:ext cx="227647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28">
            <a:extLst>
              <a:ext uri="{FF2B5EF4-FFF2-40B4-BE49-F238E27FC236}">
                <a16:creationId xmlns:a16="http://schemas.microsoft.com/office/drawing/2014/main" id="{4BF7D5BA-FF00-4807-B1E9-B8A903ED5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4445000"/>
            <a:ext cx="21336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29">
            <a:extLst>
              <a:ext uri="{FF2B5EF4-FFF2-40B4-BE49-F238E27FC236}">
                <a16:creationId xmlns:a16="http://schemas.microsoft.com/office/drawing/2014/main" id="{3FEF926A-49F1-4104-9C5C-81449804D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950" y="4387850"/>
            <a:ext cx="25146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30">
            <a:extLst>
              <a:ext uri="{FF2B5EF4-FFF2-40B4-BE49-F238E27FC236}">
                <a16:creationId xmlns:a16="http://schemas.microsoft.com/office/drawing/2014/main" id="{7C688FB8-EDA0-447E-B6B7-CBE78F53D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50" y="4156075"/>
            <a:ext cx="10668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31">
            <a:extLst>
              <a:ext uri="{FF2B5EF4-FFF2-40B4-BE49-F238E27FC236}">
                <a16:creationId xmlns:a16="http://schemas.microsoft.com/office/drawing/2014/main" id="{2CF05C4D-DB1E-42B2-BEDB-A9EE5FFF9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813" y="4516438"/>
            <a:ext cx="22764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33">
            <a:extLst>
              <a:ext uri="{FF2B5EF4-FFF2-40B4-BE49-F238E27FC236}">
                <a16:creationId xmlns:a16="http://schemas.microsoft.com/office/drawing/2014/main" id="{9125CB18-625F-49C8-9485-61AF5755E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425" y="4516438"/>
            <a:ext cx="19050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35">
            <a:extLst>
              <a:ext uri="{FF2B5EF4-FFF2-40B4-BE49-F238E27FC236}">
                <a16:creationId xmlns:a16="http://schemas.microsoft.com/office/drawing/2014/main" id="{2C1A9DEC-2F7F-41D4-98CC-08FF39242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5737225"/>
            <a:ext cx="1814512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36">
            <a:extLst>
              <a:ext uri="{FF2B5EF4-FFF2-40B4-BE49-F238E27FC236}">
                <a16:creationId xmlns:a16="http://schemas.microsoft.com/office/drawing/2014/main" id="{911AE014-B3D2-491A-927C-FB5615A2B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5400675"/>
            <a:ext cx="9747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38">
            <a:extLst>
              <a:ext uri="{FF2B5EF4-FFF2-40B4-BE49-F238E27FC236}">
                <a16:creationId xmlns:a16="http://schemas.microsoft.com/office/drawing/2014/main" id="{F8140ABE-DA5D-4C1E-8525-30679C2FB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25" y="5726113"/>
            <a:ext cx="189388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3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C5E45E4-BFA7-4A17-B361-7B07C15F9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425" y="5788025"/>
            <a:ext cx="16510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38" descr="A couple of people on a sailboat on the water&#10;&#10;Description automatically generated with low confidence">
            <a:extLst>
              <a:ext uri="{FF2B5EF4-FFF2-40B4-BE49-F238E27FC236}">
                <a16:creationId xmlns:a16="http://schemas.microsoft.com/office/drawing/2014/main" id="{4654A956-D8AB-4DE0-B3B4-E3FA7BCC3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538" y="1652588"/>
            <a:ext cx="1444625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66" name="Group 19">
            <a:extLst>
              <a:ext uri="{FF2B5EF4-FFF2-40B4-BE49-F238E27FC236}">
                <a16:creationId xmlns:a16="http://schemas.microsoft.com/office/drawing/2014/main" id="{33DCECCF-166C-4639-B464-2E025040382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1349375"/>
            <a:chOff x="0" y="-81264"/>
            <a:chExt cx="12192000" cy="1349677"/>
          </a:xfrm>
        </p:grpSpPr>
        <p:pic>
          <p:nvPicPr>
            <p:cNvPr id="2067" name="Picture 4">
              <a:extLst>
                <a:ext uri="{FF2B5EF4-FFF2-40B4-BE49-F238E27FC236}">
                  <a16:creationId xmlns:a16="http://schemas.microsoft.com/office/drawing/2014/main" id="{45B09CAB-D9F7-4C6F-8F62-B14640BA5C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1268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8" name="Picture 21">
              <a:extLst>
                <a:ext uri="{FF2B5EF4-FFF2-40B4-BE49-F238E27FC236}">
                  <a16:creationId xmlns:a16="http://schemas.microsoft.com/office/drawing/2014/main" id="{3B9A0D65-42AE-435B-A137-ECD16E07B0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717" y="-81264"/>
              <a:ext cx="1166124" cy="1268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5D2C4-DD91-47EA-B268-55E5DBBA6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99744"/>
            <a:ext cx="10515600" cy="55022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AU" sz="4800" b="1" cap="all" dirty="0">
                <a:solidFill>
                  <a:srgbClr val="013A81"/>
                </a:solidFill>
                <a:latin typeface="+mn-lt"/>
              </a:rPr>
              <a:t>Agenda</a:t>
            </a:r>
            <a:br>
              <a:rPr lang="en-AU" sz="3200" b="1" cap="all" dirty="0">
                <a:solidFill>
                  <a:srgbClr val="013A81"/>
                </a:solidFill>
                <a:latin typeface="+mn-lt"/>
              </a:rPr>
            </a:br>
            <a:br>
              <a:rPr lang="en-AU" sz="3200" cap="all" dirty="0">
                <a:latin typeface="+mn-lt"/>
              </a:rPr>
            </a:br>
            <a:r>
              <a:rPr lang="en-AU" sz="3200" b="1" cap="all" dirty="0">
                <a:latin typeface="+mn-lt"/>
              </a:rPr>
              <a:t>1. </a:t>
            </a:r>
            <a:r>
              <a:rPr lang="en-AU" sz="3200" b="1" dirty="0">
                <a:latin typeface="+mn-lt"/>
              </a:rPr>
              <a:t>Reminders &amp; update		Bill Henson</a:t>
            </a:r>
            <a:br>
              <a:rPr lang="en-AU" sz="3200" b="1" dirty="0">
                <a:latin typeface="+mn-lt"/>
              </a:rPr>
            </a:br>
            <a:r>
              <a:rPr lang="en-AU" sz="3200" b="1" dirty="0">
                <a:latin typeface="+mn-lt"/>
              </a:rPr>
              <a:t>2. Q &amp; A on preparation		Bill Henson</a:t>
            </a:r>
            <a:br>
              <a:rPr lang="en-AU" sz="3200" b="1" dirty="0">
                <a:latin typeface="+mn-lt"/>
              </a:rPr>
            </a:br>
            <a:r>
              <a:rPr lang="en-AU" sz="3200" b="1" dirty="0">
                <a:latin typeface="+mn-lt"/>
              </a:rPr>
              <a:t>3. Exmouth Gulf cruising		Paul Browning</a:t>
            </a:r>
            <a:br>
              <a:rPr lang="en-AU" sz="3200" b="1" dirty="0">
                <a:latin typeface="+mn-lt"/>
              </a:rPr>
            </a:br>
            <a:r>
              <a:rPr lang="en-AU" sz="3200" b="1" dirty="0">
                <a:latin typeface="+mn-lt"/>
              </a:rPr>
              <a:t>4. Discussion on cruising		Paul Browning</a:t>
            </a:r>
            <a:br>
              <a:rPr lang="en-AU" sz="3200" b="1" dirty="0">
                <a:latin typeface="+mn-lt"/>
              </a:rPr>
            </a:br>
            <a:r>
              <a:rPr lang="en-AU" sz="3200" b="1" dirty="0">
                <a:latin typeface="+mn-lt"/>
              </a:rPr>
              <a:t>5. Wrap-up				Steve Parkinson</a:t>
            </a:r>
            <a:endParaRPr lang="en-AU" sz="3200" b="1" cap="all" dirty="0">
              <a:latin typeface="+mn-lt"/>
            </a:endParaRPr>
          </a:p>
        </p:txBody>
      </p:sp>
      <p:grpSp>
        <p:nvGrpSpPr>
          <p:cNvPr id="4099" name="Group 5">
            <a:extLst>
              <a:ext uri="{FF2B5EF4-FFF2-40B4-BE49-F238E27FC236}">
                <a16:creationId xmlns:a16="http://schemas.microsoft.com/office/drawing/2014/main" id="{ADE991B0-D95A-426F-BEE4-FC2E3CD9FF0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1349375"/>
            <a:chOff x="0" y="-81264"/>
            <a:chExt cx="12192000" cy="1349677"/>
          </a:xfrm>
        </p:grpSpPr>
        <p:pic>
          <p:nvPicPr>
            <p:cNvPr id="4100" name="Picture 4">
              <a:extLst>
                <a:ext uri="{FF2B5EF4-FFF2-40B4-BE49-F238E27FC236}">
                  <a16:creationId xmlns:a16="http://schemas.microsoft.com/office/drawing/2014/main" id="{11DD7B7D-EC9A-46DA-919D-DF355565A2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1268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1" name="Picture 8">
              <a:extLst>
                <a:ext uri="{FF2B5EF4-FFF2-40B4-BE49-F238E27FC236}">
                  <a16:creationId xmlns:a16="http://schemas.microsoft.com/office/drawing/2014/main" id="{3E1F5C3C-6732-481E-BAE1-FAC38E063E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717" y="-81264"/>
              <a:ext cx="1166124" cy="1268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4">
            <a:extLst>
              <a:ext uri="{FF2B5EF4-FFF2-40B4-BE49-F238E27FC236}">
                <a16:creationId xmlns:a16="http://schemas.microsoft.com/office/drawing/2014/main" id="{5F4C7E09-73BC-4029-8DCA-DC90CA38199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1349375"/>
            <a:chOff x="0" y="-81264"/>
            <a:chExt cx="12192000" cy="1349677"/>
          </a:xfrm>
        </p:grpSpPr>
        <p:pic>
          <p:nvPicPr>
            <p:cNvPr id="5126" name="Picture 4">
              <a:extLst>
                <a:ext uri="{FF2B5EF4-FFF2-40B4-BE49-F238E27FC236}">
                  <a16:creationId xmlns:a16="http://schemas.microsoft.com/office/drawing/2014/main" id="{D72C69A8-D4BF-4CD8-93BD-BF4FF9028C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1268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7" name="Picture 6">
              <a:extLst>
                <a:ext uri="{FF2B5EF4-FFF2-40B4-BE49-F238E27FC236}">
                  <a16:creationId xmlns:a16="http://schemas.microsoft.com/office/drawing/2014/main" id="{C44538AF-51EB-4865-B723-0E9D598EC8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717" y="-81264"/>
              <a:ext cx="1166124" cy="1268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4" name="Content Placeholder 4">
            <a:extLst>
              <a:ext uri="{FF2B5EF4-FFF2-40B4-BE49-F238E27FC236}">
                <a16:creationId xmlns:a16="http://schemas.microsoft.com/office/drawing/2014/main" id="{3F838C92-1224-481A-A2CC-47705C5D317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3800" y="1349375"/>
            <a:ext cx="5057775" cy="4827588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99B3E-E218-4CD3-8406-FA470836B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49375"/>
            <a:ext cx="5724525" cy="4827588"/>
          </a:xfrm>
        </p:spPr>
        <p:txBody>
          <a:bodyPr rtlCol="0">
            <a:normAutofit lnSpcReduction="10000"/>
          </a:bodyPr>
          <a:lstStyle/>
          <a:p>
            <a:pPr marL="45720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AU" sz="2000" b="1" dirty="0">
                <a:solidFill>
                  <a:srgbClr val="013A81"/>
                </a:solidFill>
              </a:rPr>
              <a:t>1. Know how you will demonstrate stability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AU" sz="2000" dirty="0"/>
              <a:t>	ISO design category A or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AU" sz="2000" dirty="0"/>
              <a:t>	</a:t>
            </a:r>
            <a:r>
              <a:rPr lang="en-AU" sz="2000" dirty="0" err="1"/>
              <a:t>ORCi</a:t>
            </a:r>
            <a:r>
              <a:rPr lang="en-AU" sz="2000" dirty="0"/>
              <a:t> or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AU" sz="2000" dirty="0"/>
              <a:t>	SSSN calculated by RORC, cost ~ </a:t>
            </a:r>
            <a:r>
              <a:rPr lang="en-AU" sz="2000" b="1" dirty="0"/>
              <a:t>$90/boat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AU" sz="2000" dirty="0"/>
              <a:t>	Input data sheet available from the sailing office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AU" sz="2000" dirty="0"/>
              <a:t>	Physical test is not required!</a:t>
            </a:r>
          </a:p>
          <a:p>
            <a:pPr lvl="1" fontAlgn="auto">
              <a:spcAft>
                <a:spcPts val="0"/>
              </a:spcAft>
              <a:defRPr/>
            </a:pPr>
            <a:endParaRPr lang="en-AU" sz="2000" dirty="0"/>
          </a:p>
          <a:p>
            <a:pPr marL="45720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AU" sz="2000" b="1" dirty="0">
                <a:solidFill>
                  <a:srgbClr val="013A81"/>
                </a:solidFill>
              </a:rPr>
              <a:t>2. Book keel &amp; rudder inspection </a:t>
            </a:r>
          </a:p>
          <a:p>
            <a:pPr marL="45720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AU" sz="2000" b="1" dirty="0">
                <a:solidFill>
                  <a:srgbClr val="013A81"/>
                </a:solidFill>
              </a:rPr>
              <a:t>(and rig inspection if required)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AU" sz="2000" dirty="0"/>
              <a:t>	Allow time for possible work</a:t>
            </a:r>
          </a:p>
          <a:p>
            <a:pPr lvl="1" fontAlgn="auto">
              <a:spcAft>
                <a:spcPts val="0"/>
              </a:spcAft>
              <a:defRPr/>
            </a:pPr>
            <a:endParaRPr lang="en-AU" sz="2000" dirty="0"/>
          </a:p>
          <a:p>
            <a:pPr marL="45720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AU" sz="2000" b="1" dirty="0">
                <a:solidFill>
                  <a:srgbClr val="013A81"/>
                </a:solidFill>
              </a:rPr>
              <a:t>3. Plan for 150 nm qualifying passage</a:t>
            </a:r>
            <a:r>
              <a:rPr lang="en-AU" sz="2000" dirty="0"/>
              <a:t>	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AU" sz="2000" dirty="0"/>
              <a:t>	Can rally with the Bunbury return or Cape 	Naturaliste races, or sail independently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AU" sz="2000" dirty="0"/>
              <a:t>	</a:t>
            </a:r>
            <a:r>
              <a:rPr lang="en-AU" sz="2000" b="1" dirty="0"/>
              <a:t>50%</a:t>
            </a:r>
            <a:r>
              <a:rPr lang="en-AU" sz="2000" dirty="0"/>
              <a:t> of Exmouth crew on board</a:t>
            </a:r>
            <a:endParaRPr lang="en-AU" sz="1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4">
            <a:extLst>
              <a:ext uri="{FF2B5EF4-FFF2-40B4-BE49-F238E27FC236}">
                <a16:creationId xmlns:a16="http://schemas.microsoft.com/office/drawing/2014/main" id="{55076432-5C1C-4B70-B63C-37664C638C6B}"/>
              </a:ext>
            </a:extLst>
          </p:cNvPr>
          <p:cNvGrpSpPr>
            <a:grpSpLocks/>
          </p:cNvGrpSpPr>
          <p:nvPr/>
        </p:nvGrpSpPr>
        <p:grpSpPr bwMode="auto">
          <a:xfrm>
            <a:off x="63500" y="-520700"/>
            <a:ext cx="12192000" cy="1349375"/>
            <a:chOff x="0" y="-81264"/>
            <a:chExt cx="12192000" cy="1349677"/>
          </a:xfrm>
        </p:grpSpPr>
        <p:pic>
          <p:nvPicPr>
            <p:cNvPr id="6150" name="Picture 4">
              <a:extLst>
                <a:ext uri="{FF2B5EF4-FFF2-40B4-BE49-F238E27FC236}">
                  <a16:creationId xmlns:a16="http://schemas.microsoft.com/office/drawing/2014/main" id="{6FAD3D32-A647-4275-94BD-25B38997B7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1268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1" name="Picture 6">
              <a:extLst>
                <a:ext uri="{FF2B5EF4-FFF2-40B4-BE49-F238E27FC236}">
                  <a16:creationId xmlns:a16="http://schemas.microsoft.com/office/drawing/2014/main" id="{E0DA08F2-1BCD-46BA-B580-DBCC05F15B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717" y="-81264"/>
              <a:ext cx="1166124" cy="1268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48" name="Content Placeholder 5">
            <a:extLst>
              <a:ext uri="{FF2B5EF4-FFF2-40B4-BE49-F238E27FC236}">
                <a16:creationId xmlns:a16="http://schemas.microsoft.com/office/drawing/2014/main" id="{E9B8DA36-1889-45A8-BC43-15BAC3BBDD8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81750" y="1349375"/>
            <a:ext cx="5305425" cy="482758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863E43-17BF-419B-9C91-EC5EC96380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4825" y="1349375"/>
            <a:ext cx="5870423" cy="4351338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AU" sz="2000" b="1" dirty="0">
                <a:solidFill>
                  <a:srgbClr val="013A81"/>
                </a:solidFill>
              </a:rPr>
              <a:t>4. Book training, in particular sea safety &amp; safety (SSSC)</a:t>
            </a:r>
          </a:p>
          <a:p>
            <a:pPr fontAlgn="auto">
              <a:spcAft>
                <a:spcPts val="0"/>
              </a:spcAft>
              <a:defRPr/>
            </a:pPr>
            <a:r>
              <a:rPr lang="en-AU" sz="2000" dirty="0"/>
              <a:t>First Aid, radio certificates also required</a:t>
            </a:r>
            <a:endParaRPr lang="en-AU" sz="2000" b="1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AU" sz="2000" b="1" dirty="0">
              <a:solidFill>
                <a:srgbClr val="013A81"/>
              </a:solidFill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AU" sz="2000" b="1" dirty="0">
                <a:solidFill>
                  <a:srgbClr val="013A81"/>
                </a:solidFill>
              </a:rPr>
              <a:t>5. Book Exmouth marina</a:t>
            </a:r>
          </a:p>
          <a:p>
            <a:pPr fontAlgn="auto">
              <a:spcAft>
                <a:spcPts val="0"/>
              </a:spcAft>
              <a:defRPr/>
            </a:pPr>
            <a:r>
              <a:rPr lang="en-AU" sz="2000" dirty="0"/>
              <a:t>From ETA until Monday 15</a:t>
            </a:r>
            <a:r>
              <a:rPr lang="en-AU" sz="2000" baseline="30000" dirty="0"/>
              <a:t>th</a:t>
            </a:r>
            <a:r>
              <a:rPr lang="en-AU" sz="2000" dirty="0"/>
              <a:t> May</a:t>
            </a:r>
          </a:p>
          <a:p>
            <a:pPr fontAlgn="auto">
              <a:spcAft>
                <a:spcPts val="0"/>
              </a:spcAft>
              <a:defRPr/>
            </a:pPr>
            <a:r>
              <a:rPr lang="en-AU" sz="2000" dirty="0"/>
              <a:t>Separate booking after 15</a:t>
            </a:r>
            <a:r>
              <a:rPr lang="en-AU" sz="2000" baseline="30000" dirty="0"/>
              <a:t>th</a:t>
            </a:r>
            <a:r>
              <a:rPr lang="en-AU" sz="2000" dirty="0"/>
              <a:t> May</a:t>
            </a:r>
          </a:p>
          <a:p>
            <a:pPr fontAlgn="auto">
              <a:spcAft>
                <a:spcPts val="0"/>
              </a:spcAft>
              <a:defRPr/>
            </a:pPr>
            <a:r>
              <a:rPr lang="en-AU" sz="2000" dirty="0"/>
              <a:t>Complete information is not required for booking at this stage</a:t>
            </a:r>
          </a:p>
          <a:p>
            <a:pPr fontAlgn="auto">
              <a:spcAft>
                <a:spcPts val="0"/>
              </a:spcAft>
              <a:defRPr/>
            </a:pPr>
            <a:r>
              <a:rPr lang="en-AU" sz="2000" dirty="0"/>
              <a:t>Bring fenders &amp; mooring lines</a:t>
            </a:r>
          </a:p>
          <a:p>
            <a:pPr fontAlgn="auto">
              <a:spcAft>
                <a:spcPts val="0"/>
              </a:spcAft>
              <a:defRPr/>
            </a:pPr>
            <a:r>
              <a:rPr lang="en-AU" sz="2000" dirty="0"/>
              <a:t>RIB will meet you outside the marina</a:t>
            </a:r>
          </a:p>
          <a:p>
            <a:pPr fontAlgn="auto">
              <a:spcAft>
                <a:spcPts val="0"/>
              </a:spcAft>
              <a:defRPr/>
            </a:pPr>
            <a:endParaRPr lang="en-AU" sz="2000" dirty="0"/>
          </a:p>
          <a:p>
            <a:pPr fontAlgn="auto">
              <a:spcAft>
                <a:spcPts val="0"/>
              </a:spcAft>
              <a:defRPr/>
            </a:pPr>
            <a:endParaRPr lang="en-A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4">
            <a:extLst>
              <a:ext uri="{FF2B5EF4-FFF2-40B4-BE49-F238E27FC236}">
                <a16:creationId xmlns:a16="http://schemas.microsoft.com/office/drawing/2014/main" id="{B7C34587-D820-405D-B0A7-A17101DA2CD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1349375"/>
            <a:chOff x="0" y="-81264"/>
            <a:chExt cx="12192000" cy="1349677"/>
          </a:xfrm>
        </p:grpSpPr>
        <p:pic>
          <p:nvPicPr>
            <p:cNvPr id="7173" name="Picture 4">
              <a:extLst>
                <a:ext uri="{FF2B5EF4-FFF2-40B4-BE49-F238E27FC236}">
                  <a16:creationId xmlns:a16="http://schemas.microsoft.com/office/drawing/2014/main" id="{887F7366-BA12-4396-8784-6552183C9D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1268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4" name="Picture 6">
              <a:extLst>
                <a:ext uri="{FF2B5EF4-FFF2-40B4-BE49-F238E27FC236}">
                  <a16:creationId xmlns:a16="http://schemas.microsoft.com/office/drawing/2014/main" id="{0A604422-9AA4-4BFF-8A2D-E0A230D403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717" y="-81264"/>
              <a:ext cx="1166124" cy="1268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15E6D29-C007-4FDF-A86E-A0347B4437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AU" sz="2000" b="1" dirty="0">
                <a:solidFill>
                  <a:srgbClr val="013A81"/>
                </a:solidFill>
              </a:rPr>
              <a:t>Updated notice of race &amp; rally have been issued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AU" sz="2000" dirty="0">
                <a:solidFill>
                  <a:prstClr val="black"/>
                </a:solidFill>
              </a:rPr>
              <a:t>Changes are marked up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AU" sz="2000" dirty="0">
                <a:solidFill>
                  <a:prstClr val="black"/>
                </a:solidFill>
              </a:rPr>
              <a:t>Requirements for 3 handed sailing have been clarified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AU" sz="2000" dirty="0">
                <a:solidFill>
                  <a:prstClr val="black"/>
                </a:solidFill>
              </a:rPr>
              <a:t>Please read the relevant notice</a:t>
            </a:r>
          </a:p>
          <a:p>
            <a:pPr marL="45720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AU" sz="2000" dirty="0">
              <a:solidFill>
                <a:prstClr val="black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AU" sz="2000" b="1" dirty="0">
                <a:solidFill>
                  <a:srgbClr val="013A81"/>
                </a:solidFill>
              </a:rPr>
              <a:t>Planning for the container is progressing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AU" sz="2000" dirty="0">
                <a:solidFill>
                  <a:prstClr val="black"/>
                </a:solidFill>
              </a:rPr>
              <a:t>Will leave FSC ~ 1 week before start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AU" sz="2000" dirty="0">
                <a:solidFill>
                  <a:prstClr val="black"/>
                </a:solidFill>
              </a:rPr>
              <a:t>Use for dinghies, outboards, crew bags, cruising gear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AU" sz="2000" dirty="0">
                <a:solidFill>
                  <a:prstClr val="black"/>
                </a:solidFill>
              </a:rPr>
              <a:t>Will leave Exmouth after the results presentation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AU" sz="2000" dirty="0">
                <a:solidFill>
                  <a:prstClr val="black"/>
                </a:solidFill>
              </a:rPr>
              <a:t>Use for race sails, unnecessary crew</a:t>
            </a:r>
          </a:p>
          <a:p>
            <a:pPr fontAlgn="auto">
              <a:spcAft>
                <a:spcPts val="0"/>
              </a:spcAft>
              <a:defRPr/>
            </a:pPr>
            <a:endParaRPr lang="en-A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Content Placeholder 5">
            <a:extLst>
              <a:ext uri="{FF2B5EF4-FFF2-40B4-BE49-F238E27FC236}">
                <a16:creationId xmlns:a16="http://schemas.microsoft.com/office/drawing/2014/main" id="{11E96A8C-AEC8-456A-A0A2-070939E03F5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6" r="16528"/>
          <a:stretch/>
        </p:blipFill>
        <p:spPr>
          <a:xfrm>
            <a:off x="0" y="0"/>
            <a:ext cx="6761747" cy="6858001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E9DDE0-9879-4B01-9C6A-49007EBE77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60305" y="1253331"/>
            <a:ext cx="4239126" cy="435133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AU" sz="2000" b="1" dirty="0">
                <a:solidFill>
                  <a:srgbClr val="013A81"/>
                </a:solidFill>
              </a:rPr>
              <a:t>Strong interest from Exmouth school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AU" sz="2000" dirty="0"/>
              <a:t>Speakers required from early boats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AU" sz="2000" dirty="0">
              <a:solidFill>
                <a:srgbClr val="013A81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AU" sz="2000" b="1" dirty="0">
                <a:solidFill>
                  <a:srgbClr val="013A81"/>
                </a:solidFill>
              </a:rPr>
              <a:t>Presentation dinner planning is well advanced</a:t>
            </a:r>
          </a:p>
          <a:p>
            <a:pPr fontAlgn="auto">
              <a:spcAft>
                <a:spcPts val="0"/>
              </a:spcAft>
              <a:defRPr/>
            </a:pPr>
            <a:endParaRPr lang="en-AU" sz="2000" b="1" dirty="0">
              <a:solidFill>
                <a:srgbClr val="013A81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AU" sz="2000" b="1" dirty="0">
                <a:solidFill>
                  <a:srgbClr val="013A81"/>
                </a:solidFill>
              </a:rPr>
              <a:t>Whalebone Brewing are confirmed to supply </a:t>
            </a:r>
            <a:r>
              <a:rPr lang="en-AU" sz="2000" b="1" dirty="0" err="1">
                <a:solidFill>
                  <a:srgbClr val="013A81"/>
                </a:solidFill>
              </a:rPr>
              <a:t>BoA</a:t>
            </a:r>
            <a:endParaRPr lang="en-AU" sz="2000" b="1" dirty="0">
              <a:solidFill>
                <a:srgbClr val="013A81"/>
              </a:solidFill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AU" sz="2000" dirty="0">
                <a:solidFill>
                  <a:srgbClr val="013A81"/>
                </a:solidFill>
              </a:rPr>
              <a:t>	</a:t>
            </a:r>
            <a:r>
              <a:rPr lang="en-AU" sz="2000" dirty="0" err="1"/>
              <a:t>BoA</a:t>
            </a:r>
            <a:r>
              <a:rPr lang="en-AU" sz="2000" dirty="0"/>
              <a:t> = Beer on Arrival!</a:t>
            </a:r>
          </a:p>
          <a:p>
            <a:pPr fontAlgn="auto">
              <a:spcAft>
                <a:spcPts val="0"/>
              </a:spcAft>
              <a:defRPr/>
            </a:pPr>
            <a:endParaRPr lang="en-AU" dirty="0">
              <a:solidFill>
                <a:srgbClr val="013A81"/>
              </a:solidFill>
            </a:endParaRPr>
          </a:p>
        </p:txBody>
      </p:sp>
      <p:grpSp>
        <p:nvGrpSpPr>
          <p:cNvPr id="12" name="Group 4">
            <a:extLst>
              <a:ext uri="{FF2B5EF4-FFF2-40B4-BE49-F238E27FC236}">
                <a16:creationId xmlns:a16="http://schemas.microsoft.com/office/drawing/2014/main" id="{58BFCE28-F3D4-43C5-A86E-127D76909698}"/>
              </a:ext>
            </a:extLst>
          </p:cNvPr>
          <p:cNvGrpSpPr>
            <a:grpSpLocks/>
          </p:cNvGrpSpPr>
          <p:nvPr/>
        </p:nvGrpSpPr>
        <p:grpSpPr bwMode="auto">
          <a:xfrm>
            <a:off x="6761746" y="6018201"/>
            <a:ext cx="5430253" cy="601005"/>
            <a:chOff x="0" y="-81264"/>
            <a:chExt cx="12192000" cy="1349677"/>
          </a:xfrm>
        </p:grpSpPr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8083E279-A2E1-46F0-8693-4312EC22E0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1268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id="{901B5AF8-E723-4E11-A25C-44B6582B64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717" y="-81264"/>
              <a:ext cx="1166124" cy="1268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E054B2FA-6341-40C2-8E04-FBA8952455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4444" y="2234640"/>
            <a:ext cx="7027027" cy="4351338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AU" sz="4000" b="1" dirty="0">
                <a:solidFill>
                  <a:srgbClr val="013A81"/>
                </a:solidFill>
              </a:rPr>
              <a:t>SPECIAL OFFER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AU" b="1" dirty="0">
                <a:solidFill>
                  <a:srgbClr val="013A81"/>
                </a:solidFill>
              </a:rPr>
              <a:t>$475 pp reduced to $425 pp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AU" b="1" dirty="0">
                <a:solidFill>
                  <a:srgbClr val="013A81"/>
                </a:solidFill>
              </a:rPr>
              <a:t>FRIDAY 12 MAY 2023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AU" b="1" dirty="0">
              <a:solidFill>
                <a:srgbClr val="013A81"/>
              </a:solidFill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AU" sz="2400" b="1" dirty="0">
                <a:solidFill>
                  <a:srgbClr val="013A81"/>
                </a:solidFill>
              </a:rPr>
              <a:t>Both boats booked for FSC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AU" sz="2400" b="1" dirty="0">
                <a:solidFill>
                  <a:srgbClr val="013A81"/>
                </a:solidFill>
              </a:rPr>
              <a:t>(20 person per boats)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AU" sz="2400" b="1" dirty="0">
              <a:solidFill>
                <a:srgbClr val="013A81"/>
              </a:solidFill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AU" sz="2400" b="1" dirty="0">
                <a:solidFill>
                  <a:srgbClr val="EC4F2E"/>
                </a:solidFill>
              </a:rPr>
              <a:t>BOOK DIRECT NOW 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54FE7A-929A-4852-A669-D006C4D12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805" y="518974"/>
            <a:ext cx="2288002" cy="12207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2D21F2-9C63-4049-8687-EE0332264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401" y="2157663"/>
            <a:ext cx="6972599" cy="47003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939328-D7C0-4D00-BE19-D3A03BCA2D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518974"/>
            <a:ext cx="42862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052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fish swimming in the water&#10;&#10;Description automatically generated with low confidence">
            <a:extLst>
              <a:ext uri="{FF2B5EF4-FFF2-40B4-BE49-F238E27FC236}">
                <a16:creationId xmlns:a16="http://schemas.microsoft.com/office/drawing/2014/main" id="{57776E8F-D823-4E51-8959-5FC285F1BB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01CC8774-2FB5-457E-A06F-46B8629E8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929" y="107713"/>
            <a:ext cx="2103169" cy="2287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C2E1B0AF-1CFC-4AD0-AEAA-137D94795F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64486" y="3104148"/>
            <a:ext cx="7387028" cy="503280"/>
          </a:xfrm>
        </p:spPr>
        <p:txBody>
          <a:bodyPr rtlCol="0">
            <a:no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AU" sz="9600" b="1" dirty="0">
                <a:solidFill>
                  <a:srgbClr val="EC4F2E"/>
                </a:solidFill>
              </a:rPr>
              <a:t>THANK </a:t>
            </a:r>
            <a:r>
              <a:rPr lang="en-AU" sz="9600" b="1" dirty="0">
                <a:solidFill>
                  <a:srgbClr val="013A81"/>
                </a:solidFill>
              </a:rPr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12869217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337</Words>
  <Application>Microsoft Office PowerPoint</Application>
  <PresentationFormat>Widescreen</PresentationFormat>
  <Paragraphs>50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Custom Design</vt:lpstr>
      <vt:lpstr>1_Office Theme</vt:lpstr>
      <vt:lpstr>PowerPoint Presentation</vt:lpstr>
      <vt:lpstr>PowerPoint Presentation</vt:lpstr>
      <vt:lpstr>Agenda  1. Reminders &amp; update  Bill Henson 2. Q &amp; A on preparation  Bill Henson 3. Exmouth Gulf cruising  Paul Browning 4. Discussion on cruising  Paul Browning 5. Wrap-up    Steve Parkinson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Carolina Zanon</dc:creator>
  <cp:lastModifiedBy>FSC | Events</cp:lastModifiedBy>
  <cp:revision>40</cp:revision>
  <dcterms:created xsi:type="dcterms:W3CDTF">2020-10-13T07:17:43Z</dcterms:created>
  <dcterms:modified xsi:type="dcterms:W3CDTF">2022-12-07T02:19:42Z</dcterms:modified>
</cp:coreProperties>
</file>